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6" r:id="rId4"/>
    <p:sldId id="274" r:id="rId5"/>
    <p:sldId id="273" r:id="rId6"/>
    <p:sldId id="270" r:id="rId7"/>
    <p:sldId id="271" r:id="rId8"/>
    <p:sldId id="272" r:id="rId9"/>
    <p:sldId id="263" r:id="rId10"/>
    <p:sldId id="264" r:id="rId11"/>
    <p:sldId id="265" r:id="rId12"/>
    <p:sldId id="266" r:id="rId13"/>
    <p:sldId id="267"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50" d="100"/>
          <a:sy n="50" d="100"/>
        </p:scale>
        <p:origin x="-1282"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83820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9/7/2019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838200"/>
            <a:ext cx="861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981200"/>
            <a:ext cx="8610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1E62178-2F94-4A2A-A077-8050332DBE30}" type="datetimeFigureOut">
              <a:rPr lang="en-US" smtClean="0"/>
              <a:pPr/>
              <a:t>9/7/2019</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DAFE40-615F-4045-8F94-CFE24D7F4E7D}" type="slidenum">
              <a:rPr lang="en-US" smtClean="0"/>
              <a:pPr/>
              <a:t>‹#›</a:t>
            </a:fld>
            <a:endParaRPr lang="en-US"/>
          </a:p>
        </p:txBody>
      </p:sp>
      <p:pic>
        <p:nvPicPr>
          <p:cNvPr id="1042" name="Picture 18" descr="E:\PFiles\MSOffice\Clipart\homeanim\j0076144.gif"/>
          <p:cNvPicPr>
            <a:picLocks noChangeAspect="1" noChangeArrowheads="1" noCrop="1"/>
          </p:cNvPicPr>
          <p:nvPr/>
        </p:nvPicPr>
        <p:blipFill>
          <a:blip r:embed="rId13" cstate="print"/>
          <a:srcRect/>
          <a:stretch>
            <a:fillRect/>
          </a:stretch>
        </p:blipFill>
        <p:spPr bwMode="auto">
          <a:xfrm>
            <a:off x="0" y="0"/>
            <a:ext cx="9144000" cy="90328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timing>
    <p:tnLst>
      <p:par>
        <p:cTn id="1" dur="indefinite" restart="never" nodeType="tmRoot"/>
      </p:par>
    </p:tnLst>
  </p:timing>
  <p:txStyles>
    <p:titleStyle>
      <a:lvl1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2pPr>
      <a:lvl3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3pPr>
      <a:lvl4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4pPr>
      <a:lvl5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5pPr>
      <a:lvl6pPr marL="4572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6pPr>
      <a:lvl7pPr marL="9144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7pPr>
      <a:lvl8pPr marL="13716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8pPr>
      <a:lvl9pPr marL="18288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924800" cy="1085850"/>
          </a:xfrm>
        </p:spPr>
        <p:txBody>
          <a:bodyPr/>
          <a:lstStyle/>
          <a:p>
            <a:r>
              <a:rPr lang="en-US" dirty="0" smtClean="0"/>
              <a:t>LECTURE # 02</a:t>
            </a:r>
            <a:br>
              <a:rPr lang="en-US" dirty="0" smtClean="0"/>
            </a:br>
            <a:r>
              <a:rPr lang="en-US" dirty="0" smtClean="0"/>
              <a:t/>
            </a:r>
            <a:br>
              <a:rPr lang="en-US" dirty="0" smtClean="0"/>
            </a:br>
            <a:r>
              <a:rPr lang="en-US" dirty="0" smtClean="0"/>
              <a:t>SITE </a:t>
            </a:r>
            <a:r>
              <a:rPr lang="en-US" dirty="0" smtClean="0"/>
              <a:t>PLANNING PROCESS, </a:t>
            </a:r>
            <a:r>
              <a:rPr lang="en-US" dirty="0" smtClean="0"/>
              <a:t> OVERVIEW OF SITE </a:t>
            </a:r>
            <a:r>
              <a:rPr lang="en-US" dirty="0" smtClean="0"/>
              <a:t>ANALYSIS AND ITS ELEMENTS</a:t>
            </a:r>
            <a:endParaRPr lang="en-US"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0"/>
            <a:ext cx="8229600" cy="1066800"/>
          </a:xfrm>
        </p:spPr>
        <p:txBody>
          <a:bodyPr>
            <a:normAutofit/>
          </a:bodyPr>
          <a:lstStyle/>
          <a:p>
            <a:r>
              <a:rPr lang="en-US" b="1" dirty="0" smtClean="0">
                <a:solidFill>
                  <a:schemeClr val="accent2">
                    <a:lumMod val="50000"/>
                  </a:schemeClr>
                </a:solidFill>
              </a:rPr>
              <a:t>ELEMENTS OF SITE ANALYSIS</a:t>
            </a:r>
            <a:endParaRPr lang="en-US" dirty="0">
              <a:solidFill>
                <a:schemeClr val="accent2">
                  <a:lumMod val="50000"/>
                </a:schemeClr>
              </a:solidFill>
            </a:endParaRPr>
          </a:p>
        </p:txBody>
      </p:sp>
      <p:sp>
        <p:nvSpPr>
          <p:cNvPr id="3" name="Content Placeholder 2"/>
          <p:cNvSpPr>
            <a:spLocks noGrp="1"/>
          </p:cNvSpPr>
          <p:nvPr>
            <p:ph idx="1"/>
          </p:nvPr>
        </p:nvSpPr>
        <p:spPr>
          <a:xfrm>
            <a:off x="457200" y="1600200"/>
            <a:ext cx="8229600" cy="4800600"/>
          </a:xfrm>
        </p:spPr>
        <p:txBody>
          <a:bodyPr>
            <a:noAutofit/>
          </a:bodyPr>
          <a:lstStyle/>
          <a:p>
            <a:pPr algn="just"/>
            <a:r>
              <a:rPr lang="en-US" sz="2300" b="1" dirty="0" smtClean="0"/>
              <a:t>Subsurface Features </a:t>
            </a:r>
            <a:r>
              <a:rPr lang="en-US" sz="2300" dirty="0" smtClean="0"/>
              <a:t>This includes analysis of the following:</a:t>
            </a:r>
            <a:br>
              <a:rPr lang="en-US" sz="2300" dirty="0" smtClean="0"/>
            </a:br>
            <a:r>
              <a:rPr lang="en-US" sz="2300" b="1" dirty="0" smtClean="0"/>
              <a:t>Geology</a:t>
            </a:r>
            <a:r>
              <a:rPr lang="en-US" sz="2300" dirty="0" smtClean="0"/>
              <a:t>: Geological history of the area, bedrock type &amp; depth etc.</a:t>
            </a:r>
          </a:p>
          <a:p>
            <a:pPr algn="just">
              <a:buNone/>
            </a:pPr>
            <a:r>
              <a:rPr lang="en-US" sz="2300" b="1" dirty="0" smtClean="0"/>
              <a:t> 	Hydrology</a:t>
            </a:r>
            <a:r>
              <a:rPr lang="en-US" sz="2300" dirty="0" smtClean="0"/>
              <a:t>: Underground water table, aquifers, springs etc.</a:t>
            </a:r>
          </a:p>
          <a:p>
            <a:pPr algn="just">
              <a:buNone/>
            </a:pPr>
            <a:r>
              <a:rPr lang="en-US" sz="2300" b="1" dirty="0" smtClean="0"/>
              <a:t>	Soil Genesis</a:t>
            </a:r>
            <a:r>
              <a:rPr lang="en-US" sz="2300" dirty="0" smtClean="0"/>
              <a:t>: Erosion susceptibility, moisture, bearing capacity etc.</a:t>
            </a:r>
          </a:p>
          <a:p>
            <a:pPr algn="just"/>
            <a:r>
              <a:rPr lang="en-US" sz="2300" b="1" dirty="0" smtClean="0"/>
              <a:t>Natural Surface Features</a:t>
            </a:r>
            <a:endParaRPr lang="en-US" sz="2300" dirty="0" smtClean="0"/>
          </a:p>
          <a:p>
            <a:pPr algn="just">
              <a:buNone/>
            </a:pPr>
            <a:r>
              <a:rPr lang="en-US" sz="2300" dirty="0" smtClean="0"/>
              <a:t> 	Most of this information will be derived from the topographic features on the site. A contour map of this magnitude can be drawn. Trees, ground cover, ground texture, and soil conditions could be directly observed. Study of vegetation should be done in relation to type, size, location, shade pattern, aesthetics, ecology etc. Slope study must entail gradient, landforms, elevations, drainage patterns etc.</a:t>
            </a:r>
            <a:endParaRPr lang="en-US" sz="2300"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868362"/>
          </a:xfrm>
        </p:spPr>
        <p:txBody>
          <a:bodyPr/>
          <a:lstStyle/>
          <a:p>
            <a:r>
              <a:rPr lang="en-US" b="1" dirty="0" smtClean="0">
                <a:solidFill>
                  <a:schemeClr val="accent2">
                    <a:lumMod val="50000"/>
                  </a:schemeClr>
                </a:solidFill>
              </a:rPr>
              <a:t>ELEMENTS OF SITE ANALYSIS</a:t>
            </a:r>
            <a:endParaRPr lang="en-US" dirty="0">
              <a:solidFill>
                <a:schemeClr val="accent2">
                  <a:lumMod val="50000"/>
                </a:schemeClr>
              </a:solidFill>
            </a:endParaRPr>
          </a:p>
        </p:txBody>
      </p:sp>
      <p:sp>
        <p:nvSpPr>
          <p:cNvPr id="3" name="Content Placeholder 2"/>
          <p:cNvSpPr>
            <a:spLocks noGrp="1"/>
          </p:cNvSpPr>
          <p:nvPr>
            <p:ph idx="1"/>
          </p:nvPr>
        </p:nvSpPr>
        <p:spPr>
          <a:xfrm>
            <a:off x="457200" y="2057400"/>
            <a:ext cx="8229600" cy="4343400"/>
          </a:xfrm>
        </p:spPr>
        <p:txBody>
          <a:bodyPr>
            <a:noAutofit/>
          </a:bodyPr>
          <a:lstStyle/>
          <a:p>
            <a:pPr algn="just"/>
            <a:r>
              <a:rPr lang="en-US" sz="2400" b="1" dirty="0" smtClean="0"/>
              <a:t>Manmade features</a:t>
            </a:r>
            <a:endParaRPr lang="en-US" sz="2400" dirty="0"/>
          </a:p>
          <a:p>
            <a:pPr algn="just">
              <a:buNone/>
            </a:pPr>
            <a:r>
              <a:rPr lang="en-US" sz="2400" dirty="0" smtClean="0"/>
              <a:t>	Buildings, walls, fences, patios, plazas, bus stops, shelters etc. shall be carefully recorded on maps.</a:t>
            </a:r>
          </a:p>
          <a:p>
            <a:pPr algn="just"/>
            <a:r>
              <a:rPr lang="en-US" sz="2400" b="1" dirty="0" smtClean="0"/>
              <a:t>Size and zoning</a:t>
            </a:r>
            <a:endParaRPr lang="en-US" sz="2400" dirty="0"/>
          </a:p>
          <a:p>
            <a:pPr algn="just">
              <a:buNone/>
            </a:pPr>
            <a:r>
              <a:rPr lang="en-US" sz="2400" dirty="0" smtClean="0"/>
              <a:t>	Land use of site, adjacent use, zoning restrictions, easement etc. Site boundaries can be located by either verifying the dimensions</a:t>
            </a:r>
            <a:r>
              <a:rPr lang="en-US" sz="2400" dirty="0"/>
              <a:t> </a:t>
            </a:r>
            <a:r>
              <a:rPr lang="en-US" sz="2400" dirty="0" smtClean="0"/>
              <a:t>physically or through map records of land</a:t>
            </a:r>
            <a:br>
              <a:rPr lang="en-US" sz="2400" dirty="0" smtClean="0"/>
            </a:br>
            <a:r>
              <a:rPr lang="en-US" sz="2400" dirty="0" smtClean="0"/>
              <a:t>Development controls such as height restrictions, ground</a:t>
            </a:r>
            <a:r>
              <a:rPr lang="en-US" sz="2400" dirty="0"/>
              <a:t> </a:t>
            </a:r>
            <a:r>
              <a:rPr lang="en-US" sz="2400" dirty="0" smtClean="0"/>
              <a:t>coverage, FAR parking requirements could be obtained from development plans. Zoning classifications from a zoning map to be procured from the city planning department.</a:t>
            </a:r>
            <a:endParaRPr lang="en-US" sz="2400" dirty="0"/>
          </a:p>
          <a:p>
            <a:pPr algn="just">
              <a:buNone/>
            </a:pPr>
            <a:r>
              <a:rPr lang="en-US" sz="2400" dirty="0" smtClean="0"/>
              <a:t/>
            </a:r>
            <a:br>
              <a:rPr lang="en-US" sz="2400" dirty="0" smtClean="0"/>
            </a:br>
            <a:endParaRPr lang="en-US" sz="2400"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SITE ANALYSIS</a:t>
            </a:r>
            <a:endParaRPr lang="en-US" dirty="0"/>
          </a:p>
        </p:txBody>
      </p:sp>
      <p:sp>
        <p:nvSpPr>
          <p:cNvPr id="3" name="Content Placeholder 2"/>
          <p:cNvSpPr>
            <a:spLocks noGrp="1"/>
          </p:cNvSpPr>
          <p:nvPr>
            <p:ph idx="1"/>
          </p:nvPr>
        </p:nvSpPr>
        <p:spPr>
          <a:xfrm>
            <a:off x="304800" y="1981200"/>
            <a:ext cx="8534400" cy="4114800"/>
          </a:xfrm>
        </p:spPr>
        <p:txBody>
          <a:bodyPr>
            <a:noAutofit/>
          </a:bodyPr>
          <a:lstStyle/>
          <a:p>
            <a:pPr algn="just"/>
            <a:r>
              <a:rPr lang="en-US" sz="2400" b="1" dirty="0" smtClean="0"/>
              <a:t>Circulation</a:t>
            </a:r>
            <a:endParaRPr lang="en-US" sz="2400" dirty="0" smtClean="0"/>
          </a:p>
          <a:p>
            <a:pPr algn="just">
              <a:buNone/>
            </a:pPr>
            <a:r>
              <a:rPr lang="en-US" sz="2400" dirty="0" smtClean="0"/>
              <a:t>	Study of important nodes and linkages. The uses of streets, roads, alleys, sidewalks, and plazas are important.</a:t>
            </a:r>
          </a:p>
          <a:p>
            <a:pPr algn="just"/>
            <a:r>
              <a:rPr lang="en-US" sz="2400" b="1" dirty="0" smtClean="0"/>
              <a:t>Utilities</a:t>
            </a:r>
            <a:endParaRPr lang="en-US" sz="2400" dirty="0" smtClean="0"/>
          </a:p>
          <a:p>
            <a:pPr algn="just">
              <a:buNone/>
            </a:pPr>
            <a:r>
              <a:rPr lang="en-US" sz="2400" dirty="0"/>
              <a:t>	</a:t>
            </a:r>
            <a:r>
              <a:rPr lang="en-US" sz="2400" dirty="0" smtClean="0"/>
              <a:t>Includes power, sewage network, gas network &amp; water supply. Availability and proximity to sources are to be examined.</a:t>
            </a:r>
          </a:p>
          <a:p>
            <a:pPr algn="just"/>
            <a:r>
              <a:rPr lang="en-US" sz="2400" b="1" dirty="0" smtClean="0"/>
              <a:t>Sensory</a:t>
            </a:r>
            <a:endParaRPr lang="en-US" sz="2400" dirty="0"/>
          </a:p>
          <a:p>
            <a:pPr algn="just">
              <a:buNone/>
            </a:pPr>
            <a:r>
              <a:rPr lang="en-US" sz="2400" dirty="0" smtClean="0"/>
              <a:t>	Aerial photography, sketching, visual surveys and other methods of direct</a:t>
            </a:r>
            <a:r>
              <a:rPr lang="en-US" sz="2400" dirty="0"/>
              <a:t> </a:t>
            </a:r>
            <a:r>
              <a:rPr lang="en-US" sz="2400" dirty="0" smtClean="0"/>
              <a:t>observation to be employed. Sensory elements such as noise, odors, smoke, and pollutant areas must be detected and re corded.</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SITE ANALYSIS</a:t>
            </a:r>
            <a:endParaRPr lang="en-US" dirty="0"/>
          </a:p>
        </p:txBody>
      </p:sp>
      <p:sp>
        <p:nvSpPr>
          <p:cNvPr id="3" name="Content Placeholder 2"/>
          <p:cNvSpPr>
            <a:spLocks noGrp="1"/>
          </p:cNvSpPr>
          <p:nvPr>
            <p:ph idx="1"/>
          </p:nvPr>
        </p:nvSpPr>
        <p:spPr>
          <a:xfrm>
            <a:off x="304800" y="1981200"/>
            <a:ext cx="8458200" cy="4114800"/>
          </a:xfrm>
        </p:spPr>
        <p:txBody>
          <a:bodyPr>
            <a:noAutofit/>
          </a:bodyPr>
          <a:lstStyle/>
          <a:p>
            <a:pPr algn="just"/>
            <a:r>
              <a:rPr lang="en-US" sz="2400" b="1" dirty="0" smtClean="0"/>
              <a:t>Human and cultural</a:t>
            </a:r>
            <a:endParaRPr lang="en-US" sz="2400" dirty="0" smtClean="0"/>
          </a:p>
          <a:p>
            <a:pPr algn="just">
              <a:buNone/>
            </a:pPr>
            <a:r>
              <a:rPr lang="en-US" sz="2400" dirty="0" smtClean="0"/>
              <a:t>	Census data to be used for social factors such as population, population density, literacy, sex ratio, occupation pattern, ethnicity, cultural typology etc.</a:t>
            </a:r>
          </a:p>
          <a:p>
            <a:pPr algn="just"/>
            <a:r>
              <a:rPr lang="en-US" sz="2400" b="1" dirty="0" smtClean="0"/>
              <a:t>Climate</a:t>
            </a:r>
            <a:endParaRPr lang="en-US" sz="2400" dirty="0"/>
          </a:p>
          <a:p>
            <a:pPr algn="just">
              <a:buNone/>
            </a:pPr>
            <a:r>
              <a:rPr lang="en-US" sz="2400" dirty="0" smtClean="0"/>
              <a:t>	Information on precipitation, annual rain/snow, humidity, wind direction, solar intensity &amp; orientation, average max &amp; min temperature can be obtained through the local weather service. Rainfall, humidity &amp; temperature over months must be recorded. Annual sun path data throughout an entire year to be noted importantly.</a:t>
            </a:r>
          </a:p>
          <a:p>
            <a:pPr algn="just">
              <a:buNone/>
            </a:pPr>
            <a:r>
              <a:rPr lang="en-US" sz="2400" dirty="0" smtClean="0"/>
              <a:t/>
            </a:r>
            <a:br>
              <a:rPr lang="en-US" sz="2400" dirty="0" smtClean="0"/>
            </a:br>
            <a:r>
              <a:rPr lang="en-US" sz="2400" dirty="0" smtClean="0"/>
              <a:t/>
            </a:r>
            <a:br>
              <a:rPr lang="en-US" sz="2400" dirty="0" smtClean="0"/>
            </a:br>
            <a:endParaRPr lang="en-US" sz="2400" dirty="0" smtClean="0"/>
          </a:p>
          <a:p>
            <a:pPr algn="just">
              <a:buNone/>
            </a:pPr>
            <a:endParaRPr lang="en-US" sz="2400" dirty="0" smtClean="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SITE ANALYSIS</a:t>
            </a:r>
            <a:endParaRPr lang="en-US" dirty="0"/>
          </a:p>
        </p:txBody>
      </p:sp>
      <p:sp>
        <p:nvSpPr>
          <p:cNvPr id="3" name="Content Placeholder 2"/>
          <p:cNvSpPr>
            <a:spLocks noGrp="1"/>
          </p:cNvSpPr>
          <p:nvPr>
            <p:ph idx="1"/>
          </p:nvPr>
        </p:nvSpPr>
        <p:spPr>
          <a:xfrm>
            <a:off x="304800" y="1981200"/>
            <a:ext cx="8458200" cy="4114800"/>
          </a:xfrm>
        </p:spPr>
        <p:txBody>
          <a:bodyPr>
            <a:noAutofit/>
          </a:bodyPr>
          <a:lstStyle/>
          <a:p>
            <a:pPr algn="just"/>
            <a:r>
              <a:rPr lang="en-US" sz="2400" b="1" dirty="0" smtClean="0"/>
              <a:t>Aesthetic Factors Visual analysis</a:t>
            </a:r>
            <a:endParaRPr lang="en-US" sz="2400" dirty="0" smtClean="0"/>
          </a:p>
          <a:p>
            <a:pPr algn="just">
              <a:buNone/>
            </a:pPr>
            <a:r>
              <a:rPr lang="en-US" sz="2400" dirty="0" smtClean="0"/>
              <a:t>	Scenic views, flora and fauna, rock formations, water bodies, green cover valleys, rivers and mountains etc. add to value of site. Any such features if available shall need call for designing preferential locations.</a:t>
            </a:r>
          </a:p>
          <a:p>
            <a:pPr algn="just">
              <a:buNone/>
            </a:pPr>
            <a:r>
              <a:rPr lang="en-US" sz="2400" dirty="0" smtClean="0"/>
              <a:t/>
            </a:r>
            <a:br>
              <a:rPr lang="en-US" sz="2400" dirty="0" smtClean="0"/>
            </a:br>
            <a:r>
              <a:rPr lang="en-US" sz="2400" dirty="0" smtClean="0"/>
              <a:t/>
            </a:r>
            <a:br>
              <a:rPr lang="en-US" sz="2400" dirty="0" smtClean="0"/>
            </a:br>
            <a:endParaRPr lang="en-US" sz="2400" dirty="0" smtClean="0"/>
          </a:p>
          <a:p>
            <a:pPr algn="just">
              <a:buNone/>
            </a:pPr>
            <a:endParaRPr lang="en-US" sz="2400" dirty="0" smtClean="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SITE PLANNING PROCESS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Site Planning is defined by </a:t>
            </a:r>
            <a:r>
              <a:rPr lang="en-US" sz="2400" i="1" dirty="0" smtClean="0"/>
              <a:t>Kevin Lynch </a:t>
            </a:r>
            <a:r>
              <a:rPr lang="en-US" sz="2400" dirty="0" smtClean="0"/>
              <a:t>as “the art of arranging structures on the land and shaping the spaces between; an art linked to architecture, engineering, landscape architecture and city planning.” </a:t>
            </a:r>
          </a:p>
          <a:p>
            <a:r>
              <a:rPr lang="en-US" sz="2400" dirty="0" smtClean="0"/>
              <a:t>There are several notable models from which we can draw to understand the basic components of the site planning and design process.  </a:t>
            </a:r>
          </a:p>
          <a:p>
            <a:r>
              <a:rPr lang="en-US" sz="2400" dirty="0" smtClean="0"/>
              <a:t>Kevin Lynch outlines an eight-stage site planning cycle that includes:</a:t>
            </a:r>
          </a:p>
          <a:p>
            <a:pPr marL="457200" indent="-457200">
              <a:buAutoNum type="arabicPeriod"/>
            </a:pPr>
            <a:r>
              <a:rPr lang="en-US" sz="2400" dirty="0" smtClean="0"/>
              <a:t>Defining the problem </a:t>
            </a:r>
          </a:p>
          <a:p>
            <a:pPr marL="457200" indent="-457200">
              <a:buNone/>
            </a:pPr>
            <a:r>
              <a:rPr lang="en-US" sz="2400" dirty="0" smtClean="0"/>
              <a:t>2.   Programming and the analysis of site and user </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SITE PLANNING PROCESS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marL="457200" indent="-457200">
              <a:buNone/>
            </a:pPr>
            <a:r>
              <a:rPr lang="en-US" sz="2400" dirty="0" smtClean="0"/>
              <a:t>3. Schematic design and the preliminary cost estimate </a:t>
            </a:r>
          </a:p>
          <a:p>
            <a:pPr marL="457200" indent="-457200">
              <a:buNone/>
            </a:pPr>
            <a:r>
              <a:rPr lang="en-US" sz="2400" dirty="0" smtClean="0"/>
              <a:t>4. Developed design and detailed costing </a:t>
            </a:r>
          </a:p>
          <a:p>
            <a:pPr marL="457200" indent="-457200">
              <a:buNone/>
            </a:pPr>
            <a:r>
              <a:rPr lang="en-US" sz="2400" dirty="0" smtClean="0"/>
              <a:t>5. Contract documents </a:t>
            </a:r>
          </a:p>
          <a:p>
            <a:pPr marL="457200" indent="-457200">
              <a:buNone/>
            </a:pPr>
            <a:r>
              <a:rPr lang="en-US" sz="2400" dirty="0" smtClean="0"/>
              <a:t>6. Bidding and contracting </a:t>
            </a:r>
          </a:p>
          <a:p>
            <a:pPr marL="457200" indent="-457200">
              <a:buNone/>
            </a:pPr>
            <a:r>
              <a:rPr lang="en-US" sz="2400" dirty="0" smtClean="0"/>
              <a:t>7. Construction </a:t>
            </a:r>
          </a:p>
          <a:p>
            <a:pPr marL="457200" indent="-457200">
              <a:buNone/>
            </a:pPr>
            <a:r>
              <a:rPr lang="en-US" sz="2400" dirty="0" smtClean="0"/>
              <a:t>8. Occupation and management</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610600" cy="990600"/>
          </a:xfrm>
        </p:spPr>
        <p:txBody>
          <a:bodyPr/>
          <a:lstStyle/>
          <a:p>
            <a:r>
              <a:rPr lang="en-US" dirty="0" smtClean="0">
                <a:solidFill>
                  <a:schemeClr val="accent2">
                    <a:lumMod val="50000"/>
                  </a:schemeClr>
                </a:solidFill>
              </a:rPr>
              <a:t>PURPOSE OF SITE PLANNING PROCESS</a:t>
            </a:r>
            <a:endParaRPr lang="en-US" dirty="0">
              <a:solidFill>
                <a:schemeClr val="accent2">
                  <a:lumMod val="50000"/>
                </a:schemeClr>
              </a:solidFill>
            </a:endParaRPr>
          </a:p>
        </p:txBody>
      </p:sp>
      <p:sp>
        <p:nvSpPr>
          <p:cNvPr id="3" name="Content Placeholder 2"/>
          <p:cNvSpPr>
            <a:spLocks noGrp="1"/>
          </p:cNvSpPr>
          <p:nvPr>
            <p:ph idx="1"/>
          </p:nvPr>
        </p:nvSpPr>
        <p:spPr>
          <a:xfrm>
            <a:off x="304800" y="2286000"/>
            <a:ext cx="8458200" cy="4191000"/>
          </a:xfrm>
        </p:spPr>
        <p:txBody>
          <a:bodyPr/>
          <a:lstStyle/>
          <a:p>
            <a:pPr algn="just"/>
            <a:r>
              <a:rPr lang="en-US" sz="2400" dirty="0" smtClean="0"/>
              <a:t>To learn and practice a logical method of fitting design programs and sites harmoniously.</a:t>
            </a:r>
          </a:p>
          <a:p>
            <a:pPr algn="just"/>
            <a:r>
              <a:rPr lang="en-US" sz="2400" dirty="0" smtClean="0"/>
              <a:t>To understand interaction of factors including Natural factors (landscape), Socio-economic forces (planning), and technological functions (architecture &amp; engineering) in design process.</a:t>
            </a:r>
          </a:p>
          <a:p>
            <a:pPr algn="just"/>
            <a:r>
              <a:rPr lang="en-US" sz="2400" dirty="0" smtClean="0"/>
              <a:t>To understand the site development process by observing natural and human factors affecting the form and appearance of the environment. </a:t>
            </a:r>
          </a:p>
          <a:p>
            <a:pPr algn="just"/>
            <a:r>
              <a:rPr lang="en-US" sz="2400" dirty="0" smtClean="0"/>
              <a:t>To collect information and data concerning planning or design issue.</a:t>
            </a:r>
          </a:p>
          <a:p>
            <a:endParaRPr lang="en-US" sz="2400"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10600" cy="1143000"/>
          </a:xfrm>
        </p:spPr>
        <p:txBody>
          <a:bodyPr/>
          <a:lstStyle/>
          <a:p>
            <a:r>
              <a:rPr lang="en-US" dirty="0" smtClean="0">
                <a:solidFill>
                  <a:schemeClr val="accent2">
                    <a:lumMod val="50000"/>
                  </a:schemeClr>
                </a:solidFill>
              </a:rPr>
              <a:t>PURPOSE OF SITE PLANNING PROCESS</a:t>
            </a:r>
            <a:endParaRPr lang="en-US" dirty="0">
              <a:solidFill>
                <a:schemeClr val="accent2">
                  <a:lumMod val="50000"/>
                </a:schemeClr>
              </a:solidFill>
            </a:endParaRPr>
          </a:p>
        </p:txBody>
      </p:sp>
      <p:sp>
        <p:nvSpPr>
          <p:cNvPr id="3" name="Content Placeholder 2"/>
          <p:cNvSpPr>
            <a:spLocks noGrp="1"/>
          </p:cNvSpPr>
          <p:nvPr>
            <p:ph idx="1"/>
          </p:nvPr>
        </p:nvSpPr>
        <p:spPr>
          <a:xfrm>
            <a:off x="304800" y="2514600"/>
            <a:ext cx="8382000" cy="3581400"/>
          </a:xfrm>
        </p:spPr>
        <p:txBody>
          <a:bodyPr/>
          <a:lstStyle/>
          <a:p>
            <a:pPr algn="just"/>
            <a:r>
              <a:rPr lang="en-US" sz="2400" dirty="0" smtClean="0"/>
              <a:t>To classify and analyze the data.</a:t>
            </a:r>
          </a:p>
          <a:p>
            <a:pPr algn="just"/>
            <a:r>
              <a:rPr lang="en-US" sz="2400" dirty="0" smtClean="0"/>
              <a:t>To make recommendations for issues at hand.</a:t>
            </a:r>
          </a:p>
          <a:p>
            <a:pPr algn="just"/>
            <a:r>
              <a:rPr lang="en-US" sz="2400" dirty="0" smtClean="0"/>
              <a:t>To draw up guidelines for planning, architecture and landscape disciplines.</a:t>
            </a:r>
          </a:p>
          <a:p>
            <a:endParaRPr lang="en-US" sz="2400"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SITE PLANNING PROCESS</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r>
              <a:rPr lang="en-US" sz="2400" dirty="0" smtClean="0"/>
              <a:t>The </a:t>
            </a:r>
            <a:r>
              <a:rPr lang="en-US" sz="2400" dirty="0"/>
              <a:t>site design process is divided up into three </a:t>
            </a:r>
            <a:r>
              <a:rPr lang="en-US" sz="2400" dirty="0" smtClean="0"/>
              <a:t>phases:</a:t>
            </a:r>
            <a:r>
              <a:rPr lang="en-US" sz="2400" dirty="0"/>
              <a:t/>
            </a:r>
            <a:br>
              <a:rPr lang="en-US" sz="2400" dirty="0"/>
            </a:br>
            <a:r>
              <a:rPr lang="en-US" sz="2400" dirty="0" smtClean="0"/>
              <a:t>	1.  Research</a:t>
            </a:r>
          </a:p>
          <a:p>
            <a:pPr>
              <a:buNone/>
            </a:pPr>
            <a:r>
              <a:rPr lang="en-US" sz="2400" dirty="0"/>
              <a:t>	</a:t>
            </a:r>
            <a:r>
              <a:rPr lang="en-US" sz="2400" dirty="0" smtClean="0"/>
              <a:t>	2.  </a:t>
            </a:r>
            <a:r>
              <a:rPr lang="en-US" sz="2400" dirty="0"/>
              <a:t>Analysis</a:t>
            </a:r>
            <a:br>
              <a:rPr lang="en-US" sz="2400" dirty="0"/>
            </a:br>
            <a:r>
              <a:rPr lang="en-US" sz="2400" dirty="0"/>
              <a:t> </a:t>
            </a:r>
            <a:r>
              <a:rPr lang="en-US" sz="2400" dirty="0" smtClean="0"/>
              <a:t>	3.  Synthesis</a:t>
            </a:r>
          </a:p>
          <a:p>
            <a:r>
              <a:rPr lang="en-US" sz="2400" b="1" dirty="0" smtClean="0"/>
              <a:t>Research </a:t>
            </a:r>
            <a:r>
              <a:rPr lang="en-US" sz="2400" b="1" dirty="0"/>
              <a:t>phase</a:t>
            </a:r>
            <a:r>
              <a:rPr lang="en-US" sz="2400" dirty="0"/>
              <a:t/>
            </a:r>
            <a:br>
              <a:rPr lang="en-US" sz="2400" dirty="0"/>
            </a:br>
            <a:r>
              <a:rPr lang="en-US" sz="2400" dirty="0"/>
              <a:t>The first step is defining the problem and its </a:t>
            </a:r>
            <a:r>
              <a:rPr lang="en-US" sz="2400" dirty="0" smtClean="0"/>
              <a:t>definition. Usually taken care of by the Architect.</a:t>
            </a:r>
          </a:p>
          <a:p>
            <a:r>
              <a:rPr lang="en-US" sz="2400" b="1" dirty="0" smtClean="0"/>
              <a:t>Analysis </a:t>
            </a:r>
            <a:r>
              <a:rPr lang="en-US" sz="2400" b="1" dirty="0"/>
              <a:t>phase</a:t>
            </a:r>
            <a:r>
              <a:rPr lang="en-US" sz="2400" dirty="0"/>
              <a:t/>
            </a:r>
            <a:br>
              <a:rPr lang="en-US" sz="2400" dirty="0"/>
            </a:br>
            <a:r>
              <a:rPr lang="en-US" sz="2400" dirty="0"/>
              <a:t>The next step involves integrating site and use functions.</a:t>
            </a:r>
            <a:br>
              <a:rPr lang="en-US" sz="2400" dirty="0"/>
            </a:br>
            <a:r>
              <a:rPr lang="en-US" sz="2400" dirty="0"/>
              <a:t>Numerous site elements related to site viz. Access, </a:t>
            </a:r>
            <a:r>
              <a:rPr lang="en-US" sz="2400" dirty="0" smtClean="0"/>
              <a:t>Shape, surroundings etc</a:t>
            </a:r>
            <a:r>
              <a:rPr lang="en-US" sz="2400" dirty="0"/>
              <a:t>. are being studied and </a:t>
            </a:r>
            <a:r>
              <a:rPr lang="en-US" sz="2400" dirty="0" smtClean="0"/>
              <a:t>analyzed.</a:t>
            </a:r>
          </a:p>
          <a:p>
            <a:pPr>
              <a:buNone/>
            </a:pPr>
            <a:r>
              <a:rPr lang="en-US" sz="2400" dirty="0"/>
              <a:t/>
            </a:r>
            <a:br>
              <a:rPr lang="en-US" sz="2400" dirty="0"/>
            </a:br>
            <a:r>
              <a:rPr lang="en-US" sz="2400" dirty="0"/>
              <a:t/>
            </a:r>
            <a:br>
              <a:rPr lang="en-US" sz="2400" dirty="0"/>
            </a:br>
            <a:endParaRPr lang="en-US" sz="2400"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SITE PLANNING PROCESS</a:t>
            </a:r>
            <a:endParaRPr lang="en-US" dirty="0"/>
          </a:p>
        </p:txBody>
      </p:sp>
      <p:sp>
        <p:nvSpPr>
          <p:cNvPr id="3" name="Content Placeholder 2"/>
          <p:cNvSpPr>
            <a:spLocks noGrp="1"/>
          </p:cNvSpPr>
          <p:nvPr>
            <p:ph idx="1"/>
          </p:nvPr>
        </p:nvSpPr>
        <p:spPr/>
        <p:txBody>
          <a:bodyPr>
            <a:normAutofit/>
          </a:bodyPr>
          <a:lstStyle/>
          <a:p>
            <a:pPr algn="just"/>
            <a:r>
              <a:rPr lang="en-US" sz="2600" b="1" dirty="0" smtClean="0"/>
              <a:t>Synthesis phase</a:t>
            </a:r>
            <a:endParaRPr lang="en-US" sz="2600" dirty="0"/>
          </a:p>
          <a:p>
            <a:pPr algn="just">
              <a:buNone/>
            </a:pPr>
            <a:r>
              <a:rPr lang="en-US" sz="2600" dirty="0" smtClean="0"/>
              <a:t>	</a:t>
            </a:r>
            <a:r>
              <a:rPr lang="en-US" sz="2400" dirty="0" smtClean="0"/>
              <a:t>After analysis, a program is developed as a solution to problem at hand. This phase deals with schematic design of a site plan.</a:t>
            </a:r>
          </a:p>
          <a:p>
            <a:pPr algn="just">
              <a:buNone/>
            </a:pPr>
            <a:r>
              <a:rPr lang="en-US" sz="2400" dirty="0"/>
              <a:t>	</a:t>
            </a:r>
            <a:r>
              <a:rPr lang="en-US" sz="2400" dirty="0" err="1" smtClean="0"/>
              <a:t>i</a:t>
            </a:r>
            <a:r>
              <a:rPr lang="en-US" sz="2400" dirty="0" smtClean="0"/>
              <a:t>. Chronology of steps after synthesis.</a:t>
            </a:r>
          </a:p>
          <a:p>
            <a:pPr algn="just">
              <a:buNone/>
            </a:pPr>
            <a:r>
              <a:rPr lang="en-US" sz="2400" dirty="0"/>
              <a:t>	</a:t>
            </a:r>
            <a:r>
              <a:rPr lang="en-US" sz="2400" dirty="0" smtClean="0"/>
              <a:t>ii. Developed designs and a detailed cost estimate.</a:t>
            </a:r>
          </a:p>
          <a:p>
            <a:pPr algn="just">
              <a:buNone/>
            </a:pPr>
            <a:r>
              <a:rPr lang="en-US" sz="2400" dirty="0"/>
              <a:t>	</a:t>
            </a:r>
            <a:r>
              <a:rPr lang="en-US" sz="2400" dirty="0" smtClean="0"/>
              <a:t>iii. Preparation of construction documents for the plan.</a:t>
            </a:r>
          </a:p>
          <a:p>
            <a:pPr algn="just">
              <a:buNone/>
            </a:pPr>
            <a:r>
              <a:rPr lang="en-US" sz="2400" dirty="0"/>
              <a:t>	</a:t>
            </a:r>
            <a:r>
              <a:rPr lang="en-US" sz="2400" dirty="0" smtClean="0"/>
              <a:t>iv. Bidding and contracting for the project.</a:t>
            </a:r>
          </a:p>
          <a:p>
            <a:pPr algn="just">
              <a:buNone/>
            </a:pPr>
            <a:r>
              <a:rPr lang="en-US" sz="2400" dirty="0"/>
              <a:t>	</a:t>
            </a:r>
            <a:r>
              <a:rPr lang="en-US" sz="2400" dirty="0" smtClean="0"/>
              <a:t>v. Construction</a:t>
            </a:r>
          </a:p>
          <a:p>
            <a:pPr algn="just">
              <a:buNone/>
            </a:pPr>
            <a:r>
              <a:rPr lang="en-US" sz="2400" dirty="0"/>
              <a:t>	</a:t>
            </a:r>
            <a:r>
              <a:rPr lang="en-US" sz="2400" dirty="0" smtClean="0"/>
              <a:t>vi. Occupation and management of the site.</a:t>
            </a:r>
            <a:endParaRPr lang="en-US" sz="2400"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SITE ANALYSIS</a:t>
            </a:r>
            <a:endParaRPr lang="en-US" dirty="0"/>
          </a:p>
        </p:txBody>
      </p:sp>
      <p:sp>
        <p:nvSpPr>
          <p:cNvPr id="3" name="Content Placeholder 2"/>
          <p:cNvSpPr>
            <a:spLocks noGrp="1"/>
          </p:cNvSpPr>
          <p:nvPr>
            <p:ph idx="1"/>
          </p:nvPr>
        </p:nvSpPr>
        <p:spPr/>
        <p:txBody>
          <a:bodyPr>
            <a:noAutofit/>
          </a:bodyPr>
          <a:lstStyle/>
          <a:p>
            <a:pPr algn="just"/>
            <a:r>
              <a:rPr lang="en-US" sz="2400" dirty="0" smtClean="0"/>
              <a:t>Site </a:t>
            </a:r>
            <a:r>
              <a:rPr lang="en-US" sz="2400" dirty="0"/>
              <a:t>analysis is an inventory completed as a preparatory step to </a:t>
            </a:r>
            <a:r>
              <a:rPr lang="en-US" sz="2400" dirty="0" smtClean="0"/>
              <a:t>site planning</a:t>
            </a:r>
            <a:r>
              <a:rPr lang="en-US" sz="2400" dirty="0"/>
              <a:t>, a form of urban planning which involves research, </a:t>
            </a:r>
            <a:r>
              <a:rPr lang="en-US" sz="2400" dirty="0" smtClean="0"/>
              <a:t>analysis, and synthesis.</a:t>
            </a:r>
          </a:p>
          <a:p>
            <a:pPr algn="just"/>
            <a:r>
              <a:rPr lang="en-US" sz="2400" dirty="0" smtClean="0"/>
              <a:t>It </a:t>
            </a:r>
            <a:r>
              <a:rPr lang="en-US" sz="2400" dirty="0"/>
              <a:t>primarily deals with basic data as it relates to a specific site.</a:t>
            </a:r>
            <a:br>
              <a:rPr lang="en-US" sz="2400" dirty="0"/>
            </a:br>
            <a:r>
              <a:rPr lang="en-US" sz="2400" dirty="0"/>
              <a:t>The topic itself branches into the boundaries of architecture,</a:t>
            </a:r>
            <a:br>
              <a:rPr lang="en-US" sz="2400" dirty="0"/>
            </a:br>
            <a:r>
              <a:rPr lang="en-US" sz="2400" dirty="0"/>
              <a:t>landscape, engineering, real estate development, economics, </a:t>
            </a:r>
            <a:r>
              <a:rPr lang="en-US" sz="2400" dirty="0" smtClean="0"/>
              <a:t>and urban </a:t>
            </a:r>
            <a:r>
              <a:rPr lang="en-US" sz="2400" dirty="0"/>
              <a:t>planning </a:t>
            </a:r>
            <a:r>
              <a:rPr lang="en-US" sz="2400" dirty="0" smtClean="0"/>
              <a:t>disciplines.</a:t>
            </a:r>
          </a:p>
          <a:p>
            <a:pPr algn="just"/>
            <a:r>
              <a:rPr lang="en-US" sz="2400" dirty="0" smtClean="0"/>
              <a:t>Site </a:t>
            </a:r>
            <a:r>
              <a:rPr lang="en-US" sz="2400" dirty="0"/>
              <a:t>analysis is an element in site planning and </a:t>
            </a:r>
            <a:r>
              <a:rPr lang="en-US" sz="2400" dirty="0" smtClean="0"/>
              <a:t>design. Kevin </a:t>
            </a:r>
            <a:r>
              <a:rPr lang="en-US" sz="2400" dirty="0"/>
              <a:t>A. Lynch, an urban planner developed an eight cycle step process </a:t>
            </a:r>
            <a:r>
              <a:rPr lang="en-US" sz="2400" dirty="0" smtClean="0"/>
              <a:t>of site </a:t>
            </a:r>
            <a:r>
              <a:rPr lang="en-US" sz="2400" dirty="0"/>
              <a:t>design, in which the second step is site </a:t>
            </a:r>
            <a:r>
              <a:rPr lang="en-US" sz="2400" dirty="0" smtClean="0"/>
              <a:t>analysis.</a:t>
            </a:r>
            <a:r>
              <a:rPr lang="en-US" sz="2400" dirty="0"/>
              <a:t/>
            </a:r>
            <a:br>
              <a:rPr lang="en-US" sz="2400" dirty="0"/>
            </a:br>
            <a:r>
              <a:rPr lang="en-US" sz="2400" dirty="0"/>
              <a:t/>
            </a:r>
            <a:br>
              <a:rPr lang="en-US" sz="2400" dirty="0"/>
            </a:br>
            <a:endParaRPr lang="en-US" sz="2400"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990600"/>
          </a:xfrm>
        </p:spPr>
        <p:txBody>
          <a:bodyPr>
            <a:normAutofit/>
          </a:bodyPr>
          <a:lstStyle/>
          <a:p>
            <a:r>
              <a:rPr lang="en-US" b="1" dirty="0" smtClean="0">
                <a:solidFill>
                  <a:schemeClr val="accent2">
                    <a:lumMod val="50000"/>
                  </a:schemeClr>
                </a:solidFill>
              </a:rPr>
              <a:t>ELEMENTS OF SITE ANALYSIS</a:t>
            </a:r>
            <a:endParaRPr lang="en-US" dirty="0">
              <a:solidFill>
                <a:schemeClr val="accent2">
                  <a:lumMod val="50000"/>
                </a:schemeClr>
              </a:solidFill>
            </a:endParaRPr>
          </a:p>
        </p:txBody>
      </p:sp>
      <p:sp>
        <p:nvSpPr>
          <p:cNvPr id="3" name="Content Placeholder 2"/>
          <p:cNvSpPr>
            <a:spLocks noGrp="1"/>
          </p:cNvSpPr>
          <p:nvPr>
            <p:ph idx="1"/>
          </p:nvPr>
        </p:nvSpPr>
        <p:spPr>
          <a:xfrm>
            <a:off x="457200" y="1981200"/>
            <a:ext cx="8382000" cy="4144963"/>
          </a:xfrm>
        </p:spPr>
        <p:txBody>
          <a:bodyPr>
            <a:noAutofit/>
          </a:bodyPr>
          <a:lstStyle/>
          <a:p>
            <a:pPr algn="just"/>
            <a:r>
              <a:rPr lang="en-US" sz="2400" b="1" dirty="0" smtClean="0"/>
              <a:t>Location </a:t>
            </a:r>
          </a:p>
          <a:p>
            <a:pPr algn="just">
              <a:buNone/>
            </a:pPr>
            <a:r>
              <a:rPr lang="en-US" sz="2400" b="1" dirty="0"/>
              <a:t>	</a:t>
            </a:r>
            <a:r>
              <a:rPr lang="en-US" sz="2400" dirty="0" smtClean="0"/>
              <a:t>The </a:t>
            </a:r>
            <a:r>
              <a:rPr lang="en-US" sz="2400" dirty="0"/>
              <a:t>site should be related to existing roads and landmarks. </a:t>
            </a:r>
            <a:r>
              <a:rPr lang="en-US" sz="2400" dirty="0" smtClean="0"/>
              <a:t>Time &amp; </a:t>
            </a:r>
            <a:r>
              <a:rPr lang="en-US" sz="2400" dirty="0"/>
              <a:t>distances from major nodes should be </a:t>
            </a:r>
            <a:r>
              <a:rPr lang="en-US" sz="2400" dirty="0" smtClean="0"/>
              <a:t>recorded.</a:t>
            </a:r>
          </a:p>
          <a:p>
            <a:pPr algn="just"/>
            <a:r>
              <a:rPr lang="en-US" sz="2400" b="1" dirty="0" smtClean="0"/>
              <a:t>Neighborhood </a:t>
            </a:r>
            <a:r>
              <a:rPr lang="en-US" sz="2400" b="1" dirty="0"/>
              <a:t>context </a:t>
            </a:r>
            <a:endParaRPr lang="en-US" sz="2400" b="1" dirty="0" smtClean="0"/>
          </a:p>
          <a:p>
            <a:pPr algn="just">
              <a:buNone/>
            </a:pPr>
            <a:r>
              <a:rPr lang="en-US" sz="2400" b="1" dirty="0"/>
              <a:t>	</a:t>
            </a:r>
            <a:r>
              <a:rPr lang="en-US" sz="2400" dirty="0" smtClean="0"/>
              <a:t>Zoning </a:t>
            </a:r>
            <a:r>
              <a:rPr lang="en-US" sz="2400" dirty="0"/>
              <a:t>of the neighborhood is important </a:t>
            </a:r>
            <a:r>
              <a:rPr lang="en-US" sz="2400" dirty="0" smtClean="0"/>
              <a:t>and information </a:t>
            </a:r>
            <a:r>
              <a:rPr lang="en-US" sz="2400" dirty="0"/>
              <a:t>could be found with municipal authorities. Numerous </a:t>
            </a:r>
            <a:r>
              <a:rPr lang="en-US" sz="2400" dirty="0" smtClean="0"/>
              <a:t>issues viz</a:t>
            </a:r>
            <a:r>
              <a:rPr lang="en-US" sz="2400" dirty="0"/>
              <a:t>. architectural patterns, street lighting, condition of existing </a:t>
            </a:r>
            <a:r>
              <a:rPr lang="en-US" sz="2400" dirty="0" smtClean="0"/>
              <a:t>buildings must </a:t>
            </a:r>
            <a:r>
              <a:rPr lang="en-US" sz="2400" dirty="0"/>
              <a:t>be observed. This would also include the immediate surroundings </a:t>
            </a:r>
            <a:r>
              <a:rPr lang="en-US" sz="2400" dirty="0" smtClean="0"/>
              <a:t>of the </a:t>
            </a:r>
            <a:r>
              <a:rPr lang="en-US" sz="2400" dirty="0"/>
              <a:t>site. The reaction of the surrounding </a:t>
            </a:r>
            <a:r>
              <a:rPr lang="en-US" sz="2400" dirty="0" smtClean="0"/>
              <a:t>buildings towards </a:t>
            </a:r>
            <a:r>
              <a:rPr lang="en-US" sz="2400" dirty="0"/>
              <a:t>the site </a:t>
            </a:r>
            <a:r>
              <a:rPr lang="en-US" sz="2400" dirty="0" smtClean="0"/>
              <a:t>and people </a:t>
            </a:r>
            <a:r>
              <a:rPr lang="en-US" sz="2400" dirty="0"/>
              <a:t>moving around should </a:t>
            </a:r>
            <a:r>
              <a:rPr lang="en-US" sz="2400" dirty="0" smtClean="0"/>
              <a:t>be analyzed.</a:t>
            </a:r>
          </a:p>
          <a:p>
            <a:pPr algn="just">
              <a:buNone/>
            </a:pPr>
            <a:r>
              <a:rPr lang="en-US" sz="2400" dirty="0"/>
              <a:t/>
            </a:r>
            <a:br>
              <a:rPr lang="en-US" sz="2400" dirty="0"/>
            </a:br>
            <a:r>
              <a:rPr lang="en-US" sz="2400" dirty="0"/>
              <a:t/>
            </a:r>
            <a:br>
              <a:rPr lang="en-US" sz="2400" dirty="0"/>
            </a:br>
            <a:r>
              <a:rPr lang="en-US" sz="2400" dirty="0"/>
              <a:t/>
            </a:r>
            <a:br>
              <a:rPr lang="en-US" sz="2400" dirty="0"/>
            </a:br>
            <a:endParaRPr lang="en-US" sz="2400" dirty="0"/>
          </a:p>
        </p:txBody>
      </p:sp>
    </p:spTree>
  </p:cSld>
  <p:clrMapOvr>
    <a:masterClrMapping/>
  </p:clrMapOvr>
  <p:transition spd="med">
    <p:fade/>
  </p:transition>
</p:sld>
</file>

<file path=ppt/theme/theme1.xml><?xml version="1.0" encoding="utf-8"?>
<a:theme xmlns:a="http://schemas.openxmlformats.org/drawingml/2006/main" name="Theme9">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Theme9</Template>
  <TotalTime>73</TotalTime>
  <Words>297</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Theme9</vt:lpstr>
      <vt:lpstr>LECTURE # 02  SITE PLANNING PROCESS,  OVERVIEW OF SITE ANALYSIS AND ITS ELEMENTS</vt:lpstr>
      <vt:lpstr>SITE PLANNING PROCESS</vt:lpstr>
      <vt:lpstr>SITE PLANNING PROCESS</vt:lpstr>
      <vt:lpstr>PURPOSE OF SITE PLANNING PROCESS</vt:lpstr>
      <vt:lpstr>PURPOSE OF SITE PLANNING PROCESS</vt:lpstr>
      <vt:lpstr>SITE PLANNING PROCESS</vt:lpstr>
      <vt:lpstr>SITE PLANNING PROCESS</vt:lpstr>
      <vt:lpstr>SITE ANALYSIS</vt:lpstr>
      <vt:lpstr>ELEMENTS OF SITE ANALYSIS</vt:lpstr>
      <vt:lpstr>ELEMENTS OF SITE ANALYSIS</vt:lpstr>
      <vt:lpstr>ELEMENTS OF SITE ANALYSIS</vt:lpstr>
      <vt:lpstr>ELEMENTS OF SITE ANALYSIS</vt:lpstr>
      <vt:lpstr>ELEMENTS OF SITE ANALYSIS</vt:lpstr>
      <vt:lpstr>ELEMENTS OF SITE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dc:creator>
  <cp:lastModifiedBy>AJ</cp:lastModifiedBy>
  <cp:revision>9</cp:revision>
  <dcterms:created xsi:type="dcterms:W3CDTF">2019-09-01T17:35:56Z</dcterms:created>
  <dcterms:modified xsi:type="dcterms:W3CDTF">2019-09-07T12:01:20Z</dcterms:modified>
</cp:coreProperties>
</file>